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58" r:id="rId4"/>
    <p:sldId id="259" r:id="rId5"/>
    <p:sldId id="260" r:id="rId6"/>
    <p:sldId id="261" r:id="rId7"/>
    <p:sldId id="313" r:id="rId8"/>
    <p:sldId id="300" r:id="rId9"/>
    <p:sldId id="307" r:id="rId10"/>
    <p:sldId id="299" r:id="rId11"/>
    <p:sldId id="320" r:id="rId12"/>
    <p:sldId id="301" r:id="rId13"/>
    <p:sldId id="302" r:id="rId14"/>
    <p:sldId id="303" r:id="rId15"/>
    <p:sldId id="304" r:id="rId16"/>
    <p:sldId id="297" r:id="rId17"/>
    <p:sldId id="296" r:id="rId18"/>
    <p:sldId id="314" r:id="rId19"/>
    <p:sldId id="262" r:id="rId20"/>
    <p:sldId id="315" r:id="rId21"/>
    <p:sldId id="310" r:id="rId22"/>
    <p:sldId id="265" r:id="rId23"/>
    <p:sldId id="311" r:id="rId24"/>
    <p:sldId id="267" r:id="rId25"/>
    <p:sldId id="312" r:id="rId26"/>
    <p:sldId id="316" r:id="rId27"/>
    <p:sldId id="270" r:id="rId28"/>
    <p:sldId id="272" r:id="rId29"/>
    <p:sldId id="317" r:id="rId30"/>
    <p:sldId id="278" r:id="rId31"/>
    <p:sldId id="279" r:id="rId32"/>
    <p:sldId id="280" r:id="rId33"/>
    <p:sldId id="281" r:id="rId34"/>
    <p:sldId id="282" r:id="rId35"/>
    <p:sldId id="318" r:id="rId36"/>
    <p:sldId id="284" r:id="rId37"/>
    <p:sldId id="319" r:id="rId38"/>
    <p:sldId id="321" r:id="rId39"/>
    <p:sldId id="285" r:id="rId40"/>
    <p:sldId id="286" r:id="rId41"/>
    <p:sldId id="287" r:id="rId4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7480" autoAdjust="0"/>
  </p:normalViewPr>
  <p:slideViewPr>
    <p:cSldViewPr snapToGrid="0" snapToObjects="1">
      <p:cViewPr varScale="1">
        <p:scale>
          <a:sx n="63" d="100"/>
          <a:sy n="63" d="100"/>
        </p:scale>
        <p:origin x="-1984" y="-96"/>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17783372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p:txBody>
      </p:sp>
    </p:spTree>
    <p:extLst>
      <p:ext uri="{BB962C8B-B14F-4D97-AF65-F5344CB8AC3E}">
        <p14:creationId xmlns:p14="http://schemas.microsoft.com/office/powerpoint/2010/main" val="802458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t>
            </a:r>
            <a:r>
              <a:rPr lang="en-US" baseline="0" dirty="0" smtClean="0"/>
              <a:t>Georgia Institute of Technology that </a:t>
            </a:r>
            <a:r>
              <a:rPr lang="en-US" baseline="0" dirty="0" smtClean="0"/>
              <a:t>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22963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meant to show you just how easy it is</a:t>
            </a:r>
            <a:r>
              <a:rPr lang="en-US" baseline="0" dirty="0" smtClean="0"/>
              <a:t> to change the appearance of a real website.</a:t>
            </a:r>
          </a:p>
          <a:p>
            <a:endParaRPr lang="en-US" baseline="0" dirty="0" smtClean="0"/>
          </a:p>
          <a:p>
            <a:r>
              <a:rPr lang="en-US" baseline="0" dirty="0" smtClean="0"/>
              <a:t>At end, reveal that we haven’t actually changed anything.</a:t>
            </a:r>
            <a:endParaRPr lang="en-US" dirty="0"/>
          </a:p>
        </p:txBody>
      </p:sp>
    </p:spTree>
    <p:extLst>
      <p:ext uri="{BB962C8B-B14F-4D97-AF65-F5344CB8AC3E}">
        <p14:creationId xmlns:p14="http://schemas.microsoft.com/office/powerpoint/2010/main" val="3422963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format is complicated, but we’ll start to learn more as time goes on.</a:t>
            </a:r>
            <a:endParaRPr lang="en-US" dirty="0"/>
          </a:p>
        </p:txBody>
      </p:sp>
    </p:spTree>
    <p:extLst>
      <p:ext uri="{BB962C8B-B14F-4D97-AF65-F5344CB8AC3E}">
        <p14:creationId xmlns:p14="http://schemas.microsoft.com/office/powerpoint/2010/main" val="3788033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AutoNum type="arabicPeriod"/>
            </a:pPr>
            <a:r>
              <a:rPr lang="en-US" baseline="0" dirty="0" smtClean="0"/>
              <a:t>Ask students why they think we’re putting procedures in, especially when we’re not their classroom teachers.</a:t>
            </a:r>
          </a:p>
          <a:p>
            <a:pPr marL="457200" indent="-457200">
              <a:buAutoNum type="arabicPeriod"/>
            </a:pPr>
            <a:r>
              <a:rPr lang="en-US" baseline="0" dirty="0" smtClean="0"/>
              <a:t>Motivating story: how have computers taken over the world? Because they do what they do well. Take in the input, put out the output, not wasting time. Simple, but can do really complicated things that blow people’s minds—and they just get better and better. </a:t>
            </a:r>
            <a:r>
              <a:rPr lang="en-US" baseline="0" dirty="0" smtClean="0"/>
              <a:t>For this to happen, all parts of the computer have to work cohesively (they make up one unit). If one part is broken, the whole thing will not work (talking about the motherboard here). Negative feelings towards others, procrastination, not wanting to work with people, outright aggression towards one another… We don’t want </a:t>
            </a:r>
            <a:r>
              <a:rPr lang="en-US" baseline="0" dirty="0" smtClean="0"/>
              <a:t>this class to be like </a:t>
            </a:r>
            <a:r>
              <a:rPr lang="en-US" baseline="0" dirty="0" smtClean="0"/>
              <a:t>that. We want you to can </a:t>
            </a:r>
            <a:r>
              <a:rPr lang="en-US" baseline="0" dirty="0" smtClean="0"/>
              <a:t>maximize your </a:t>
            </a:r>
            <a:r>
              <a:rPr lang="en-US" baseline="0" dirty="0" smtClean="0"/>
              <a:t>potential</a:t>
            </a: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bits and</a:t>
            </a:r>
            <a:r>
              <a:rPr lang="en-US" baseline="0" dirty="0" smtClean="0"/>
              <a:t> pieces of Brandy’s team’s working agreement </a:t>
            </a:r>
            <a:r>
              <a:rPr lang="en-US" dirty="0" smtClean="0"/>
              <a:t>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example of an important section. Others</a:t>
            </a:r>
            <a:r>
              <a:rPr lang="en-US" baseline="0" dirty="0" smtClean="0"/>
              <a:t> include “who should meetings involve”, “do we review each other’s code”, “how do we keep people in the loop about our availability”…</a:t>
            </a:r>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-Don’t expect that it will come to this.</a:t>
            </a:r>
          </a:p>
          <a:p>
            <a:r>
              <a:rPr lang="en-US" baseline="0" dirty="0" smtClean="0"/>
              <a:t>-Not our job; here to teach you something new.</a:t>
            </a:r>
          </a:p>
          <a:p>
            <a:r>
              <a:rPr lang="en-US" baseline="0" dirty="0" smtClean="0"/>
              <a:t>-Also, we’re understanding people—if having a rough day, you can talk to us, but can’t ruin things for others.</a:t>
            </a:r>
          </a:p>
        </p:txBody>
      </p:sp>
    </p:spTree>
    <p:extLst>
      <p:ext uri="{BB962C8B-B14F-4D97-AF65-F5344CB8AC3E}">
        <p14:creationId xmlns:p14="http://schemas.microsoft.com/office/powerpoint/2010/main" val="1778337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8.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hyperlink" Target="http://udacity.github.io/js-basics/static-home/index.html" TargetMode="External"/><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7" name="PB"/>
          <p:cNvSpPr/>
          <p:nvPr/>
        </p:nvSpPr>
        <p:spPr>
          <a:xfrm>
            <a:off x="0" y="9601200"/>
            <a:ext cx="31719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It’s like a contract… but collaborative</a:t>
            </a:r>
            <a:endParaRPr dirty="0"/>
          </a:p>
        </p:txBody>
      </p:sp>
      <p:sp>
        <p:nvSpPr>
          <p:cNvPr id="6" name="PB"/>
          <p:cNvSpPr/>
          <p:nvPr/>
        </p:nvSpPr>
        <p:spPr>
          <a:xfrm>
            <a:off x="0" y="9601200"/>
            <a:ext cx="317190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9136045"/>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7800" y="0"/>
            <a:ext cx="12634557" cy="9753600"/>
          </a:xfrm>
          <a:prstGeom prst="rect">
            <a:avLst/>
          </a:prstGeom>
        </p:spPr>
      </p:pic>
      <p:sp>
        <p:nvSpPr>
          <p:cNvPr id="8" name="PB"/>
          <p:cNvSpPr/>
          <p:nvPr/>
        </p:nvSpPr>
        <p:spPr>
          <a:xfrm>
            <a:off x="0" y="9601200"/>
            <a:ext cx="348909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19280635"/>
      </p:ext>
    </p:extLst>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pic>
        <p:nvPicPr>
          <p:cNvPr id="5" name="Picture 4"/>
          <p:cNvPicPr>
            <a:picLocks noChangeAspect="1"/>
          </p:cNvPicPr>
          <p:nvPr/>
        </p:nvPicPr>
        <p:blipFill>
          <a:blip r:embed="rId3"/>
          <a:stretch>
            <a:fillRect/>
          </a:stretch>
        </p:blipFill>
        <p:spPr>
          <a:xfrm>
            <a:off x="544282" y="3455665"/>
            <a:ext cx="11752449" cy="2369445"/>
          </a:xfrm>
          <a:prstGeom prst="rect">
            <a:avLst/>
          </a:prstGeom>
          <a:effectLst>
            <a:glow rad="101600">
              <a:schemeClr val="accent5">
                <a:lumMod val="40000"/>
                <a:lumOff val="60000"/>
                <a:alpha val="75000"/>
              </a:schemeClr>
            </a:glow>
          </a:effectLst>
        </p:spPr>
      </p:pic>
      <p:sp>
        <p:nvSpPr>
          <p:cNvPr id="9" name="PB"/>
          <p:cNvSpPr/>
          <p:nvPr/>
        </p:nvSpPr>
        <p:spPr>
          <a:xfrm>
            <a:off x="0" y="9601200"/>
            <a:ext cx="380628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87510488"/>
      </p:ext>
    </p:extLst>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4" name="Picture 3"/>
          <p:cNvPicPr>
            <a:picLocks noChangeAspect="1"/>
          </p:cNvPicPr>
          <p:nvPr/>
        </p:nvPicPr>
        <p:blipFill>
          <a:blip r:embed="rId3"/>
          <a:stretch>
            <a:fillRect/>
          </a:stretch>
        </p:blipFill>
        <p:spPr>
          <a:xfrm>
            <a:off x="334254" y="3628308"/>
            <a:ext cx="12193691" cy="2627096"/>
          </a:xfrm>
          <a:prstGeom prst="rect">
            <a:avLst/>
          </a:prstGeom>
          <a:effectLst>
            <a:glow rad="101600">
              <a:schemeClr val="accent3">
                <a:lumMod val="60000"/>
                <a:lumOff val="40000"/>
                <a:alpha val="75000"/>
              </a:schemeClr>
            </a:glow>
          </a:effectLst>
        </p:spPr>
      </p:pic>
      <p:sp>
        <p:nvSpPr>
          <p:cNvPr id="8" name="PB"/>
          <p:cNvSpPr/>
          <p:nvPr/>
        </p:nvSpPr>
        <p:spPr>
          <a:xfrm>
            <a:off x="0" y="9601200"/>
            <a:ext cx="412347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95706774"/>
      </p:ext>
    </p:extLst>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8" name="Picture 7"/>
          <p:cNvPicPr>
            <a:picLocks noChangeAspect="1"/>
          </p:cNvPicPr>
          <p:nvPr/>
        </p:nvPicPr>
        <p:blipFill>
          <a:blip r:embed="rId3"/>
          <a:stretch>
            <a:fillRect/>
          </a:stretch>
        </p:blipFill>
        <p:spPr>
          <a:xfrm>
            <a:off x="549329" y="2970850"/>
            <a:ext cx="11893768" cy="4043881"/>
          </a:xfrm>
          <a:prstGeom prst="rect">
            <a:avLst/>
          </a:prstGeom>
          <a:effectLst>
            <a:glow rad="101600">
              <a:schemeClr val="accent2">
                <a:lumMod val="60000"/>
                <a:lumOff val="40000"/>
                <a:alpha val="75000"/>
              </a:schemeClr>
            </a:glow>
          </a:effectLst>
        </p:spPr>
      </p:pic>
      <p:sp>
        <p:nvSpPr>
          <p:cNvPr id="6" name="PB"/>
          <p:cNvSpPr/>
          <p:nvPr/>
        </p:nvSpPr>
        <p:spPr>
          <a:xfrm>
            <a:off x="0" y="9601200"/>
            <a:ext cx="444066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139795220"/>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
        <p:nvSpPr>
          <p:cNvPr id="8" name="PB"/>
          <p:cNvSpPr/>
          <p:nvPr/>
        </p:nvSpPr>
        <p:spPr>
          <a:xfrm>
            <a:off x="0" y="9601200"/>
            <a:ext cx="475785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69673503"/>
      </p:ext>
    </p:extLst>
  </p:cSld>
  <p:clrMapOvr>
    <a:masterClrMapping/>
  </p:clrMapOvr>
  <p:transition xmlns:p14="http://schemas.microsoft.com/office/powerpoint/2010/mai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lang="en-US" dirty="0" smtClean="0"/>
              <a:t>Consequences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Since we all agree on this, breaking the team agreement will result in a reminder the first time. Continuing the behavior will lead to a final warning.</a:t>
            </a:r>
            <a:endParaRPr lang="en-US" dirty="0" smtClean="0"/>
          </a:p>
          <a:p>
            <a:pPr marL="404495" indent="-404495" defTabSz="531622">
              <a:spcBef>
                <a:spcPts val="3800"/>
              </a:spcBef>
              <a:defRPr sz="3458"/>
            </a:pPr>
            <a:r>
              <a:rPr lang="en-US" dirty="0" smtClean="0"/>
              <a:t>Because this behavior leads to a poorly-functioning team, a team member who continues past the final warning will be asked to leave the class.</a:t>
            </a:r>
            <a:endParaRPr lang="en-US" dirty="0" smtClean="0"/>
          </a:p>
          <a:p>
            <a:pPr marL="404495" indent="-404495" defTabSz="531622">
              <a:spcBef>
                <a:spcPts val="3800"/>
              </a:spcBef>
              <a:defRPr sz="3458"/>
            </a:pPr>
            <a:r>
              <a:rPr lang="en-US" dirty="0" smtClean="0"/>
              <a:t>Since we are a team, we want to encourage each other to keep the agreement.</a:t>
            </a:r>
            <a:endParaRPr dirty="0"/>
          </a:p>
        </p:txBody>
      </p:sp>
      <p:sp>
        <p:nvSpPr>
          <p:cNvPr id="7" name="PB"/>
          <p:cNvSpPr/>
          <p:nvPr/>
        </p:nvSpPr>
        <p:spPr>
          <a:xfrm>
            <a:off x="0" y="9601200"/>
            <a:ext cx="507504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041008222"/>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xfrm>
            <a:off x="952500" y="3516785"/>
            <a:ext cx="11099800" cy="1962728"/>
          </a:xfrm>
          <a:prstGeom prst="rect">
            <a:avLst/>
          </a:prstGeom>
        </p:spPr>
        <p:txBody>
          <a:bodyPr>
            <a:normAutofit/>
          </a:bodyPr>
          <a:lstStyle/>
          <a:p>
            <a:r>
              <a:rPr lang="en-US" dirty="0" smtClean="0"/>
              <a:t>Questions?</a:t>
            </a:r>
            <a:endParaRPr dirty="0"/>
          </a:p>
        </p:txBody>
      </p:sp>
      <p:sp>
        <p:nvSpPr>
          <p:cNvPr id="7" name="PB"/>
          <p:cNvSpPr/>
          <p:nvPr/>
        </p:nvSpPr>
        <p:spPr>
          <a:xfrm>
            <a:off x="0" y="9601200"/>
            <a:ext cx="539223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56907850"/>
      </p:ext>
    </p:extLst>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8" name="PB"/>
          <p:cNvSpPr/>
          <p:nvPr/>
        </p:nvSpPr>
        <p:spPr>
          <a:xfrm>
            <a:off x="0" y="9601200"/>
            <a:ext cx="570942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normAutofit lnSpcReduction="10000"/>
          </a:bodyPr>
          <a:lstStyle/>
          <a:p>
            <a:pPr marL="457200" indent="-457200">
              <a:buFont typeface="Arial"/>
              <a:buChar char="•"/>
            </a:pPr>
            <a:r>
              <a:rPr lang="en-US" dirty="0" smtClean="0"/>
              <a:t>There are two teams.</a:t>
            </a:r>
            <a:br>
              <a:rPr lang="en-US" dirty="0" smtClean="0"/>
            </a:br>
            <a:endParaRPr lang="en-US" dirty="0" smtClean="0"/>
          </a:p>
          <a:p>
            <a:pPr marL="457200" indent="-457200">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buFont typeface="Arial"/>
              <a:buChar char="•"/>
            </a:pPr>
            <a:r>
              <a:rPr lang="en-US" dirty="0" smtClean="0"/>
              <a:t>The first person pulls out a fact and reads it aloud.</a:t>
            </a:r>
            <a:br>
              <a:rPr lang="en-US" dirty="0" smtClean="0"/>
            </a:br>
            <a:endParaRPr lang="en-US" dirty="0" smtClean="0"/>
          </a:p>
          <a:p>
            <a:pPr marL="457200" indent="-457200">
              <a:buFont typeface="Arial"/>
              <a:buChar char="•"/>
            </a:pPr>
            <a:r>
              <a:rPr lang="en-US" dirty="0" smtClean="0"/>
              <a:t>Then, they have one chance to guess who the fact belongs to, after deliberating with your team.</a:t>
            </a:r>
            <a:br>
              <a:rPr lang="en-US" dirty="0" smtClean="0"/>
            </a:br>
            <a:endParaRPr lang="en-US" dirty="0" smtClean="0"/>
          </a:p>
          <a:p>
            <a:pPr marL="457200" indent="-457200">
              <a:buFont typeface="Arial"/>
              <a:buChar char="•"/>
            </a:pPr>
            <a:r>
              <a:rPr lang="en-US" dirty="0" smtClean="0"/>
              <a:t>If they get it right, their team gets a point. (If they get it wrong, don’t give it away yet!) </a:t>
            </a:r>
            <a:br>
              <a:rPr lang="en-US" dirty="0" smtClean="0"/>
            </a:br>
            <a:endParaRPr lang="en-US" dirty="0" smtClean="0"/>
          </a:p>
          <a:p>
            <a:pPr marL="457200" indent="-457200">
              <a:buFont typeface="Arial"/>
              <a:buChar char="•"/>
            </a:pPr>
            <a:r>
              <a:rPr lang="en-US" dirty="0" smtClean="0"/>
              <a:t>The other team guesses next. Continue until everyone has guessed.</a:t>
            </a:r>
          </a:p>
        </p:txBody>
      </p:sp>
      <p:sp>
        <p:nvSpPr>
          <p:cNvPr id="11" name="PB"/>
          <p:cNvSpPr/>
          <p:nvPr/>
        </p:nvSpPr>
        <p:spPr>
          <a:xfrm>
            <a:off x="0" y="9601200"/>
            <a:ext cx="602661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
        <p:nvSpPr>
          <p:cNvPr id="7" name="PB"/>
          <p:cNvSpPr/>
          <p:nvPr/>
        </p:nvSpPr>
        <p:spPr>
          <a:xfrm>
            <a:off x="0" y="9601200"/>
            <a:ext cx="63438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8" name="PB"/>
          <p:cNvSpPr/>
          <p:nvPr/>
        </p:nvSpPr>
        <p:spPr>
          <a:xfrm>
            <a:off x="0" y="9601200"/>
            <a:ext cx="634380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we here?</a:t>
            </a:r>
            <a:endParaRPr dirty="0"/>
          </a:p>
        </p:txBody>
      </p:sp>
      <p:sp>
        <p:nvSpPr>
          <p:cNvPr id="6" name="PB"/>
          <p:cNvSpPr/>
          <p:nvPr/>
        </p:nvSpPr>
        <p:spPr>
          <a:xfrm>
            <a:off x="0" y="9601200"/>
            <a:ext cx="666099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7" name="PB"/>
          <p:cNvSpPr/>
          <p:nvPr/>
        </p:nvSpPr>
        <p:spPr>
          <a:xfrm>
            <a:off x="0" y="9601200"/>
            <a:ext cx="697818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you here?</a:t>
            </a:r>
            <a:endParaRPr dirty="0"/>
          </a:p>
        </p:txBody>
      </p:sp>
      <p:sp>
        <p:nvSpPr>
          <p:cNvPr id="6" name="PB"/>
          <p:cNvSpPr/>
          <p:nvPr/>
        </p:nvSpPr>
        <p:spPr>
          <a:xfrm>
            <a:off x="0" y="9601200"/>
            <a:ext cx="729537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7" name="PB"/>
          <p:cNvSpPr/>
          <p:nvPr/>
        </p:nvSpPr>
        <p:spPr>
          <a:xfrm>
            <a:off x="0" y="9601200"/>
            <a:ext cx="761256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Goal Map</a:t>
            </a:r>
            <a:endParaRPr dirty="0"/>
          </a:p>
        </p:txBody>
      </p:sp>
      <p:sp>
        <p:nvSpPr>
          <p:cNvPr id="6" name="PB"/>
          <p:cNvSpPr/>
          <p:nvPr/>
        </p:nvSpPr>
        <p:spPr>
          <a:xfrm>
            <a:off x="0" y="9601200"/>
            <a:ext cx="792975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85832191"/>
      </p:ext>
    </p:extLst>
  </p:cSld>
  <p:clrMapOvr>
    <a:masterClrMapping/>
  </p:clrMapOvr>
  <p:transition xmlns:p14="http://schemas.microsoft.com/office/powerpoint/2010/mai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8" name="PB"/>
          <p:cNvSpPr/>
          <p:nvPr/>
        </p:nvSpPr>
        <p:spPr>
          <a:xfrm>
            <a:off x="0" y="9601200"/>
            <a:ext cx="824694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952500" y="3831554"/>
            <a:ext cx="11099800" cy="2159000"/>
          </a:xfrm>
          <a:prstGeom prst="rect">
            <a:avLst/>
          </a:prstGeom>
        </p:spPr>
        <p:txBody>
          <a:bodyPr/>
          <a:lstStyle/>
          <a:p>
            <a:r>
              <a:rPr dirty="0"/>
              <a:t>How will this work?</a:t>
            </a:r>
          </a:p>
        </p:txBody>
      </p:sp>
      <p:sp>
        <p:nvSpPr>
          <p:cNvPr id="7" name="PB"/>
          <p:cNvSpPr/>
          <p:nvPr/>
        </p:nvSpPr>
        <p:spPr>
          <a:xfrm>
            <a:off x="0" y="9601200"/>
            <a:ext cx="856413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7" name="PB"/>
          <p:cNvSpPr/>
          <p:nvPr/>
        </p:nvSpPr>
        <p:spPr>
          <a:xfrm>
            <a:off x="0" y="9601200"/>
            <a:ext cx="888132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strike="sngStrike" dirty="0" smtClean="0"/>
              <a:t>Discuss our </a:t>
            </a:r>
            <a:r>
              <a:rPr lang="en-US" strike="sngStrike"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8" name="PB"/>
          <p:cNvSpPr/>
          <p:nvPr/>
        </p:nvSpPr>
        <p:spPr>
          <a:xfrm>
            <a:off x="0" y="9601200"/>
            <a:ext cx="919851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dirty="0" smtClean="0"/>
              <a:t>Meet the </a:t>
            </a:r>
            <a:r>
              <a:rPr lang="en-US" dirty="0" smtClean="0"/>
              <a:t>Instructors</a:t>
            </a:r>
          </a:p>
          <a:p>
            <a:r>
              <a:rPr lang="en-US" dirty="0"/>
              <a:t>Craft our team </a:t>
            </a:r>
            <a:r>
              <a:rPr lang="en-US" dirty="0" smtClean="0"/>
              <a:t>agreement</a:t>
            </a:r>
            <a:endParaRPr lang="en-US"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9" name="PB"/>
          <p:cNvSpPr/>
          <p:nvPr/>
        </p:nvSpPr>
        <p:spPr>
          <a:xfrm>
            <a:off x="0" y="9601200"/>
            <a:ext cx="95157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9" name="PB"/>
          <p:cNvSpPr/>
          <p:nvPr/>
        </p:nvSpPr>
        <p:spPr>
          <a:xfrm>
            <a:off x="0" y="9601200"/>
            <a:ext cx="951570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8" name="PB"/>
          <p:cNvSpPr/>
          <p:nvPr/>
        </p:nvSpPr>
        <p:spPr>
          <a:xfrm>
            <a:off x="0" y="9601200"/>
            <a:ext cx="9832897"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9" name="PB"/>
          <p:cNvSpPr/>
          <p:nvPr/>
        </p:nvSpPr>
        <p:spPr>
          <a:xfrm>
            <a:off x="0" y="9601200"/>
            <a:ext cx="1015008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8" name="PB"/>
          <p:cNvSpPr/>
          <p:nvPr/>
        </p:nvSpPr>
        <p:spPr>
          <a:xfrm>
            <a:off x="0" y="9601200"/>
            <a:ext cx="1046727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9" name="PB"/>
          <p:cNvSpPr/>
          <p:nvPr/>
        </p:nvSpPr>
        <p:spPr>
          <a:xfrm>
            <a:off x="0" y="9601200"/>
            <a:ext cx="1078446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strike="sngStrike" dirty="0" smtClean="0"/>
              <a:t>Discuss our </a:t>
            </a:r>
            <a:r>
              <a:rPr lang="en-US" strike="sngStrike" dirty="0" smtClean="0"/>
              <a:t>workflow</a:t>
            </a:r>
          </a:p>
          <a:p>
            <a:r>
              <a:rPr lang="en-US" strike="sngStrike" dirty="0" smtClean="0"/>
              <a:t>What is programming?</a:t>
            </a:r>
            <a:endParaRPr lang="en-US" strike="sngStrike" dirty="0" smtClean="0"/>
          </a:p>
          <a:p>
            <a:r>
              <a:rPr lang="en-US" dirty="0" smtClean="0"/>
              <a:t>DEV </a:t>
            </a:r>
            <a:r>
              <a:rPr lang="en-US" dirty="0" smtClean="0"/>
              <a:t>TIME!</a:t>
            </a:r>
            <a:endParaRPr lang="en-US" dirty="0"/>
          </a:p>
        </p:txBody>
      </p:sp>
      <p:sp>
        <p:nvSpPr>
          <p:cNvPr id="8" name="PB"/>
          <p:cNvSpPr/>
          <p:nvPr/>
        </p:nvSpPr>
        <p:spPr>
          <a:xfrm>
            <a:off x="0" y="9601200"/>
            <a:ext cx="1110165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
        <p:nvSpPr>
          <p:cNvPr id="9" name="PB"/>
          <p:cNvSpPr/>
          <p:nvPr/>
        </p:nvSpPr>
        <p:spPr>
          <a:xfrm>
            <a:off x="0" y="9601200"/>
            <a:ext cx="1141884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Briard</a:t>
            </a:r>
            <a:r>
              <a:rPr lang="en-US" dirty="0" smtClean="0"/>
              <a:t> Challenge</a:t>
            </a:r>
            <a:endParaRPr lang="en-US" dirty="0"/>
          </a:p>
        </p:txBody>
      </p:sp>
      <p:pic>
        <p:nvPicPr>
          <p:cNvPr id="5" name="Picture 4"/>
          <p:cNvPicPr>
            <a:picLocks noChangeAspect="1"/>
          </p:cNvPicPr>
          <p:nvPr/>
        </p:nvPicPr>
        <p:blipFill>
          <a:blip r:embed="rId3"/>
          <a:stretch>
            <a:fillRect/>
          </a:stretch>
        </p:blipFill>
        <p:spPr>
          <a:xfrm>
            <a:off x="3187291" y="2227206"/>
            <a:ext cx="6650093" cy="6650093"/>
          </a:xfrm>
          <a:prstGeom prst="rect">
            <a:avLst/>
          </a:prstGeom>
        </p:spPr>
      </p:pic>
      <p:sp>
        <p:nvSpPr>
          <p:cNvPr id="8" name="PB"/>
          <p:cNvSpPr/>
          <p:nvPr/>
        </p:nvSpPr>
        <p:spPr>
          <a:xfrm>
            <a:off x="0" y="9601200"/>
            <a:ext cx="11736039"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189881360"/>
      </p:ext>
    </p:extLst>
  </p:cSld>
  <p:clrMapOvr>
    <a:masterClrMapping/>
  </p:clrMapOvr>
  <p:transition xmlns:p14="http://schemas.microsoft.com/office/powerpoint/2010/mai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Briard</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70000" lnSpcReduction="20000"/>
          </a:bodyPr>
          <a:lstStyle/>
          <a:p>
            <a:pPr marL="0" indent="0">
              <a:buNone/>
            </a:pPr>
            <a:r>
              <a:rPr lang="en-US" dirty="0" smtClean="0"/>
              <a:t>Type the following in your browser:</a:t>
            </a:r>
          </a:p>
          <a:p>
            <a:pPr marL="0" indent="0">
              <a:buNone/>
            </a:pPr>
            <a:r>
              <a:rPr lang="en-US" sz="4200" b="1" dirty="0"/>
              <a:t>http://</a:t>
            </a:r>
            <a:r>
              <a:rPr lang="en-US" sz="4200" b="1" dirty="0" err="1">
                <a:solidFill>
                  <a:schemeClr val="accent1">
                    <a:lumMod val="60000"/>
                    <a:lumOff val="40000"/>
                  </a:schemeClr>
                </a:solidFill>
              </a:rPr>
              <a:t>www.htmlandcssbook.com</a:t>
            </a:r>
            <a:r>
              <a:rPr lang="en-US" sz="4200" b="1" dirty="0"/>
              <a:t>/</a:t>
            </a:r>
            <a:r>
              <a:rPr lang="en-US" sz="4200" b="1" dirty="0">
                <a:solidFill>
                  <a:schemeClr val="accent1">
                    <a:lumMod val="40000"/>
                    <a:lumOff val="60000"/>
                  </a:schemeClr>
                </a:solidFill>
              </a:rPr>
              <a:t>code-samples</a:t>
            </a:r>
            <a:r>
              <a:rPr lang="en-US" sz="4200" b="1" dirty="0"/>
              <a:t>/</a:t>
            </a:r>
            <a:r>
              <a:rPr lang="en-US" sz="4200" b="1" dirty="0">
                <a:solidFill>
                  <a:schemeClr val="accent1">
                    <a:lumMod val="20000"/>
                    <a:lumOff val="80000"/>
                  </a:schemeClr>
                </a:solidFill>
              </a:rPr>
              <a:t>chapter-12</a:t>
            </a:r>
            <a:r>
              <a:rPr lang="en-US" sz="4200" b="1" dirty="0"/>
              <a:t>/</a:t>
            </a:r>
            <a:r>
              <a:rPr lang="en-US" sz="4200" b="1" dirty="0" err="1"/>
              <a:t>example.html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smtClean="0"/>
              <a:t>Type each line of code, then press enter:</a:t>
            </a:r>
          </a:p>
          <a:p>
            <a:pPr marL="1631950" lvl="2" indent="-742950" fontAlgn="base">
              <a:buFont typeface="+mj-lt"/>
              <a:buAutoNum type="arabicPeriod"/>
            </a:pPr>
            <a:r>
              <a:rPr lang="en-US" sz="4200" b="1" dirty="0"/>
              <a:t>i</a:t>
            </a:r>
            <a:r>
              <a:rPr lang="en-US" sz="4200" b="1" dirty="0" smtClean="0"/>
              <a:t>ntro = </a:t>
            </a:r>
            <a:r>
              <a:rPr lang="en-US" sz="4200" b="1" dirty="0" err="1" smtClean="0"/>
              <a:t>document.getElementsByClassName</a:t>
            </a:r>
            <a:r>
              <a:rPr lang="en-US" sz="4200" b="1" dirty="0" smtClean="0"/>
              <a:t>(“intro”);</a:t>
            </a:r>
          </a:p>
          <a:p>
            <a:pPr marL="1631950" lvl="2" indent="-742950" fontAlgn="base">
              <a:buFont typeface="+mj-lt"/>
              <a:buAutoNum type="arabicPeriod"/>
            </a:pPr>
            <a:r>
              <a:rPr lang="en-US" sz="4200" b="1" dirty="0"/>
              <a:t>i</a:t>
            </a:r>
            <a:r>
              <a:rPr lang="en-US" sz="4200" b="1" dirty="0" smtClean="0"/>
              <a:t>ntro[0].</a:t>
            </a:r>
            <a:r>
              <a:rPr lang="en-US" sz="4200" b="1" dirty="0" err="1" smtClean="0"/>
              <a:t>innerHTML</a:t>
            </a:r>
            <a:r>
              <a:rPr lang="en-US" sz="4200" b="1" dirty="0" smtClean="0"/>
              <a:t>(“I love </a:t>
            </a:r>
            <a:r>
              <a:rPr lang="en-US" sz="4200" b="1" dirty="0" err="1" smtClean="0"/>
              <a:t>briards</a:t>
            </a:r>
            <a:r>
              <a:rPr lang="en-US" sz="4200" b="1" dirty="0" smtClean="0"/>
              <a:t>, they are so funny”);</a:t>
            </a:r>
            <a:endParaRPr lang="en-US" sz="4200" b="1" dirty="0"/>
          </a:p>
          <a:p>
            <a:pPr marL="1187450" lvl="1" indent="-742950" fontAlgn="base">
              <a:buFont typeface="+mj-lt"/>
              <a:buAutoNum type="arabicPeriod"/>
            </a:pPr>
            <a:r>
              <a:rPr lang="en-US" dirty="0"/>
              <a:t>What happens</a:t>
            </a:r>
            <a:r>
              <a:rPr lang="en-US" dirty="0" smtClean="0"/>
              <a:t>? (Try pressing refresh.)</a:t>
            </a:r>
            <a:endParaRPr lang="en-US" sz="4400" dirty="0"/>
          </a:p>
        </p:txBody>
      </p:sp>
      <p:sp>
        <p:nvSpPr>
          <p:cNvPr id="6" name="PB"/>
          <p:cNvSpPr/>
          <p:nvPr/>
        </p:nvSpPr>
        <p:spPr>
          <a:xfrm>
            <a:off x="0" y="9601200"/>
            <a:ext cx="12053229"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07583226"/>
      </p:ext>
    </p:extLst>
  </p:cSld>
  <p:clrMapOvr>
    <a:masterClrMapping/>
  </p:clrMapOvr>
  <p:transition xmlns:p14="http://schemas.microsoft.com/office/powerpoint/2010/mai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85000" lnSpcReduction="20000"/>
          </a:bodyPr>
          <a:lstStyle/>
          <a:p>
            <a:pPr marL="0" indent="0">
              <a:buNone/>
            </a:pPr>
            <a:r>
              <a:rPr lang="en-US" dirty="0" smtClean="0"/>
              <a:t>Type the following in your browser:</a:t>
            </a:r>
          </a:p>
          <a:p>
            <a:pPr marL="0" indent="0">
              <a:buNone/>
            </a:pPr>
            <a:r>
              <a:rPr lang="en-US" sz="4200" b="1" dirty="0" smtClean="0">
                <a:hlinkClick r:id="rId3"/>
              </a:rPr>
              <a:t>http</a:t>
            </a:r>
            <a:r>
              <a:rPr lang="en-US" sz="4200" b="1" dirty="0">
                <a:hlinkClick r:id="rId3"/>
              </a:rPr>
              <a:t>://</a:t>
            </a:r>
            <a:r>
              <a:rPr lang="en-US" sz="4200" b="1" dirty="0" smtClean="0">
                <a:hlinkClick r:id="rId3"/>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dirty="0" smtClean="0"/>
              <a:t/>
            </a:r>
            <a:br>
              <a:rPr lang="en-US" dirty="0" smtClean="0"/>
            </a:br>
            <a:r>
              <a:rPr lang="en-US" dirty="0" smtClean="0"/>
              <a:t/>
            </a:r>
            <a:br>
              <a:rPr lang="en-US" dirty="0" smtClean="0"/>
            </a:br>
            <a:r>
              <a:rPr lang="en-US" sz="4200" b="1" dirty="0" smtClean="0"/>
              <a:t>$</a:t>
            </a:r>
            <a:r>
              <a:rPr lang="en-US" sz="4200" b="1" dirty="0">
                <a:solidFill>
                  <a:schemeClr val="accent4">
                    <a:lumMod val="60000"/>
                    <a:lumOff val="40000"/>
                  </a:schemeClr>
                </a:solidFill>
              </a:rPr>
              <a:t>(".super-header-wrapper")</a:t>
            </a:r>
            <a:r>
              <a:rPr lang="en-US" sz="4200" b="1" dirty="0"/>
              <a:t>.html("</a:t>
            </a:r>
            <a:r>
              <a:rPr lang="en-US" sz="4200" b="1" dirty="0">
                <a:solidFill>
                  <a:schemeClr val="accent3">
                    <a:lumMod val="60000"/>
                    <a:lumOff val="40000"/>
                  </a:schemeClr>
                </a:solidFill>
              </a:rPr>
              <a:t>&lt;</a:t>
            </a:r>
            <a:r>
              <a:rPr lang="en-US" sz="4200" b="1" dirty="0" err="1">
                <a:solidFill>
                  <a:schemeClr val="accent3">
                    <a:lumMod val="60000"/>
                    <a:lumOff val="40000"/>
                  </a:schemeClr>
                </a:solidFill>
              </a:rPr>
              <a:t>img</a:t>
            </a:r>
            <a:r>
              <a:rPr lang="en-US" sz="4200" b="1" dirty="0"/>
              <a:t> </a:t>
            </a:r>
            <a:r>
              <a:rPr lang="en-US" sz="4200" b="1" dirty="0">
                <a:solidFill>
                  <a:schemeClr val="accent5">
                    <a:lumMod val="60000"/>
                    <a:lumOff val="40000"/>
                  </a:schemeClr>
                </a:solidFill>
              </a:rPr>
              <a:t>style</a:t>
            </a:r>
            <a:r>
              <a:rPr lang="en-US" sz="4200" b="1" dirty="0"/>
              <a:t>=</a:t>
            </a:r>
            <a:r>
              <a:rPr lang="en-US" sz="4200" b="1" dirty="0">
                <a:solidFill>
                  <a:schemeClr val="accent6">
                    <a:lumMod val="60000"/>
                    <a:lumOff val="40000"/>
                  </a:schemeClr>
                </a:solidFill>
              </a:rPr>
              <a:t>'width:100%' </a:t>
            </a:r>
            <a:r>
              <a:rPr lang="en-US" sz="4200" b="1" dirty="0" err="1">
                <a:solidFill>
                  <a:schemeClr val="accent5">
                    <a:lumMod val="60000"/>
                    <a:lumOff val="40000"/>
                  </a:schemeClr>
                </a:solidFill>
              </a:rPr>
              <a:t>src</a:t>
            </a:r>
            <a:r>
              <a:rPr lang="en-US" sz="4200" b="1" dirty="0">
                <a:solidFill>
                  <a:schemeClr val="tx1"/>
                </a:solidFill>
              </a:rPr>
              <a:t>=</a:t>
            </a:r>
            <a:r>
              <a:rPr lang="en-US" sz="4200" b="1" dirty="0">
                <a:solidFill>
                  <a:srgbClr val="9A91DA"/>
                </a:solidFill>
              </a:rPr>
              <a:t>'http://</a:t>
            </a:r>
            <a:r>
              <a:rPr lang="en-US" sz="4200" b="1" dirty="0" err="1">
                <a:solidFill>
                  <a:srgbClr val="9A91DA"/>
                </a:solidFill>
              </a:rPr>
              <a:t>goo.gl</a:t>
            </a:r>
            <a:r>
              <a:rPr lang="en-US" sz="4200" b="1" dirty="0">
                <a:solidFill>
                  <a:srgbClr val="9A91DA"/>
                </a:solidFill>
              </a:rPr>
              <a:t>/</a:t>
            </a:r>
            <a:r>
              <a:rPr lang="en-US" sz="4200" b="1" dirty="0" err="1">
                <a:solidFill>
                  <a:srgbClr val="9A91DA"/>
                </a:solidFill>
              </a:rPr>
              <a:t>WCrBmS</a:t>
            </a:r>
            <a:r>
              <a:rPr lang="en-US" sz="4200" b="1" dirty="0">
                <a:solidFill>
                  <a:srgbClr val="9A91DA"/>
                </a:solidFill>
              </a:rPr>
              <a:t>'</a:t>
            </a:r>
            <a:r>
              <a:rPr lang="en-US" sz="4200" b="1" dirty="0">
                <a:solidFill>
                  <a:srgbClr val="6CE24A"/>
                </a:solidFill>
              </a:rPr>
              <a:t>&gt;</a:t>
            </a:r>
            <a:r>
              <a:rPr lang="en-US" sz="4200" b="1" dirty="0"/>
              <a:t>");</a:t>
            </a:r>
          </a:p>
          <a:p>
            <a:pPr marL="1187450" lvl="1" indent="-742950" fontAlgn="base">
              <a:buFont typeface="+mj-lt"/>
              <a:buAutoNum type="arabicPeriod"/>
            </a:pPr>
            <a:r>
              <a:rPr lang="en-US" dirty="0"/>
              <a:t>What happens?</a:t>
            </a:r>
          </a:p>
          <a:p>
            <a:pPr marL="0" indent="0">
              <a:buNone/>
            </a:pPr>
            <a:endParaRPr lang="en-US" sz="4400" dirty="0"/>
          </a:p>
        </p:txBody>
      </p:sp>
      <p:sp>
        <p:nvSpPr>
          <p:cNvPr id="9" name="PB"/>
          <p:cNvSpPr/>
          <p:nvPr/>
        </p:nvSpPr>
        <p:spPr>
          <a:xfrm>
            <a:off x="0" y="9601200"/>
            <a:ext cx="12370419"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The </a:t>
            </a:r>
            <a:r>
              <a:rPr lang="en-US" dirty="0" smtClean="0"/>
              <a:t>Instructors</a:t>
            </a:r>
            <a:endParaRPr dirty="0"/>
          </a:p>
        </p:txBody>
      </p:sp>
      <p:sp>
        <p:nvSpPr>
          <p:cNvPr id="8" name="PB"/>
          <p:cNvSpPr/>
          <p:nvPr/>
        </p:nvSpPr>
        <p:spPr>
          <a:xfrm>
            <a:off x="0" y="9601200"/>
            <a:ext cx="126876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8" name="PB"/>
          <p:cNvSpPr/>
          <p:nvPr/>
        </p:nvSpPr>
        <p:spPr>
          <a:xfrm>
            <a:off x="0" y="9601200"/>
            <a:ext cx="1268761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fontScale="85000" lnSpcReduction="20000"/>
          </a:bodyPr>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1"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9" name="PB"/>
          <p:cNvSpPr/>
          <p:nvPr/>
        </p:nvSpPr>
        <p:spPr>
          <a:xfrm>
            <a:off x="0" y="9601200"/>
            <a:ext cx="158595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
        <p:nvSpPr>
          <p:cNvPr id="9" name="PB"/>
          <p:cNvSpPr/>
          <p:nvPr/>
        </p:nvSpPr>
        <p:spPr>
          <a:xfrm>
            <a:off x="0" y="9601200"/>
            <a:ext cx="190314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dirty="0"/>
              <a:t>Craft our team </a:t>
            </a:r>
            <a:r>
              <a:rPr lang="en-US" dirty="0" smtClean="0"/>
              <a:t>agreement</a:t>
            </a:r>
            <a:endParaRPr lang="en-US"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8" name="PB"/>
          <p:cNvSpPr/>
          <p:nvPr/>
        </p:nvSpPr>
        <p:spPr>
          <a:xfrm>
            <a:off x="0" y="9601200"/>
            <a:ext cx="222033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Why a team agreement?</a:t>
            </a:r>
            <a:endParaRPr dirty="0"/>
          </a:p>
        </p:txBody>
      </p:sp>
      <p:sp>
        <p:nvSpPr>
          <p:cNvPr id="6" name="PB"/>
          <p:cNvSpPr/>
          <p:nvPr/>
        </p:nvSpPr>
        <p:spPr>
          <a:xfrm>
            <a:off x="0" y="9601200"/>
            <a:ext cx="253752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232862246"/>
      </p:ext>
    </p:extLst>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fontScale="90000"/>
          </a:bodyPr>
          <a:lstStyle/>
          <a:p>
            <a:r>
              <a:rPr lang="en-US" dirty="0" smtClean="0"/>
              <a:t>Why a team agreement?</a:t>
            </a:r>
            <a:endParaRPr dirty="0"/>
          </a:p>
        </p:txBody>
      </p:sp>
      <p:sp>
        <p:nvSpPr>
          <p:cNvPr id="4" name="Shape 150"/>
          <p:cNvSpPr txBox="1">
            <a:spLocks/>
          </p:cNvSpPr>
          <p:nvPr/>
        </p:nvSpPr>
        <p:spPr>
          <a:xfrm>
            <a:off x="883729" y="3084063"/>
            <a:ext cx="11050147" cy="54626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endParaRPr lang="en-US" sz="5600" dirty="0"/>
          </a:p>
        </p:txBody>
      </p:sp>
      <p:sp>
        <p:nvSpPr>
          <p:cNvPr id="3" name="Rectangle 2"/>
          <p:cNvSpPr/>
          <p:nvPr/>
        </p:nvSpPr>
        <p:spPr>
          <a:xfrm>
            <a:off x="1457037" y="3875374"/>
            <a:ext cx="10090727" cy="1448854"/>
          </a:xfrm>
          <a:prstGeom prst="rect">
            <a:avLst/>
          </a:prstGeom>
        </p:spPr>
        <p:txBody>
          <a:bodyPr wrap="square">
            <a:spAutoFit/>
          </a:bodyPr>
          <a:lstStyle/>
          <a:p>
            <a:pPr marL="571500" indent="-571500" algn="l">
              <a:buFont typeface="Arial"/>
              <a:buChar char="•"/>
            </a:pPr>
            <a:r>
              <a:rPr lang="en-US" sz="5400" dirty="0" smtClean="0"/>
              <a:t>Your reasons: _________</a:t>
            </a:r>
            <a:br>
              <a:rPr lang="en-US" sz="5400" dirty="0" smtClean="0"/>
            </a:br>
            <a:endParaRPr lang="en-US" sz="5400" dirty="0" smtClean="0"/>
          </a:p>
          <a:p>
            <a:pPr marL="571500" indent="-571500" algn="l">
              <a:buFont typeface="Arial"/>
              <a:buChar char="•"/>
            </a:pPr>
            <a:r>
              <a:rPr lang="en-US" sz="5400" dirty="0" smtClean="0"/>
              <a:t>How have computers taken over the world?</a:t>
            </a:r>
            <a:endParaRPr lang="en-US" sz="5400" dirty="0"/>
          </a:p>
        </p:txBody>
      </p:sp>
      <p:sp>
        <p:nvSpPr>
          <p:cNvPr id="8" name="PB"/>
          <p:cNvSpPr/>
          <p:nvPr/>
        </p:nvSpPr>
        <p:spPr>
          <a:xfrm>
            <a:off x="0" y="9601200"/>
            <a:ext cx="285471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916144473"/>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7578</TotalTime>
  <Words>1498</Words>
  <Application>Microsoft Macintosh PowerPoint</Application>
  <PresentationFormat>Custom</PresentationFormat>
  <Paragraphs>204</Paragraphs>
  <Slides>41</Slides>
  <Notes>18</Notes>
  <HiddenSlides>0</HiddenSlides>
  <MMClips>1</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Black</vt:lpstr>
      <vt:lpstr>Day 1 (MM/DD/YYYY)</vt:lpstr>
      <vt:lpstr>Welcome!</vt:lpstr>
      <vt:lpstr>Today’s Goals</vt:lpstr>
      <vt:lpstr>The Instructors</vt:lpstr>
      <vt:lpstr>PowerPoint Presentation</vt:lpstr>
      <vt:lpstr>PowerPoint Presentation</vt:lpstr>
      <vt:lpstr>Today’s Goals</vt:lpstr>
      <vt:lpstr>Why a team agreement?</vt:lpstr>
      <vt:lpstr>Why a team agreement?</vt:lpstr>
      <vt:lpstr>It’s like a contract… but collaborative</vt:lpstr>
      <vt:lpstr>PowerPoint Presentation</vt:lpstr>
      <vt:lpstr>Sample Team Agreement</vt:lpstr>
      <vt:lpstr>Sample Team Agreement</vt:lpstr>
      <vt:lpstr>Sample Team Agreement</vt:lpstr>
      <vt:lpstr>D-Code  Team Agreement</vt:lpstr>
      <vt:lpstr>The Consequences</vt:lpstr>
      <vt:lpstr>Questions?</vt:lpstr>
      <vt:lpstr>Today’s Goals</vt:lpstr>
      <vt:lpstr>Meet the Team</vt:lpstr>
      <vt:lpstr>Today’s Goals</vt:lpstr>
      <vt:lpstr>Why are we here?</vt:lpstr>
      <vt:lpstr>Team Goals</vt:lpstr>
      <vt:lpstr>Why are you here?</vt:lpstr>
      <vt:lpstr>Individual Goals</vt:lpstr>
      <vt:lpstr>Goal Map</vt:lpstr>
      <vt:lpstr>Today’s Goals</vt:lpstr>
      <vt:lpstr>How will this work?</vt:lpstr>
      <vt:lpstr>Flow of Class</vt:lpstr>
      <vt:lpstr>Today’s Goals</vt:lpstr>
      <vt:lpstr>break;</vt:lpstr>
      <vt:lpstr>PowerPoint Presentation</vt:lpstr>
      <vt:lpstr>Anatomy of an EarSketch Project:  What is programming?</vt:lpstr>
      <vt:lpstr>PowerPoint Presentation</vt:lpstr>
      <vt:lpstr>continue;</vt:lpstr>
      <vt:lpstr>Today’s Goals</vt:lpstr>
      <vt:lpstr>Developers Use Tools</vt:lpstr>
      <vt:lpstr>Briard Challenge</vt:lpstr>
      <vt:lpstr>Briard Challenge</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73</cp:revision>
  <dcterms:modified xsi:type="dcterms:W3CDTF">2016-01-28T21:16:16Z</dcterms:modified>
</cp:coreProperties>
</file>